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7" r:id="rId2"/>
    <p:sldId id="258" r:id="rId3"/>
    <p:sldId id="261" r:id="rId4"/>
    <p:sldId id="263" r:id="rId5"/>
    <p:sldId id="259" r:id="rId6"/>
    <p:sldId id="264" r:id="rId7"/>
    <p:sldId id="266" r:id="rId8"/>
    <p:sldId id="268" r:id="rId9"/>
    <p:sldId id="269" r:id="rId10"/>
    <p:sldId id="27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6FBA-1C75-4745-89FE-1276E8AB5631}" type="datetimeFigureOut">
              <a:rPr lang="bg-BG" smtClean="0"/>
              <a:t>17.11.2024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0A4C-964D-4025-B27A-BBAF6370D95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66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6FBA-1C75-4745-89FE-1276E8AB5631}" type="datetimeFigureOut">
              <a:rPr lang="bg-BG" smtClean="0"/>
              <a:t>17.11.2024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0A4C-964D-4025-B27A-BBAF6370D95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44254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6FBA-1C75-4745-89FE-1276E8AB5631}" type="datetimeFigureOut">
              <a:rPr lang="bg-BG" smtClean="0"/>
              <a:t>17.11.2024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0A4C-964D-4025-B27A-BBAF6370D95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87783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6FBA-1C75-4745-89FE-1276E8AB5631}" type="datetimeFigureOut">
              <a:rPr lang="bg-BG" smtClean="0"/>
              <a:t>17.11.2024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0A4C-964D-4025-B27A-BBAF6370D95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98701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6FBA-1C75-4745-89FE-1276E8AB5631}" type="datetimeFigureOut">
              <a:rPr lang="bg-BG" smtClean="0"/>
              <a:t>17.11.2024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0A4C-964D-4025-B27A-BBAF6370D95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1202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6FBA-1C75-4745-89FE-1276E8AB5631}" type="datetimeFigureOut">
              <a:rPr lang="bg-BG" smtClean="0"/>
              <a:t>17.11.2024 г.</a:t>
            </a:fld>
            <a:endParaRPr lang="bg-BG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0A4C-964D-4025-B27A-BBAF6370D95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63804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6FBA-1C75-4745-89FE-1276E8AB5631}" type="datetimeFigureOut">
              <a:rPr lang="bg-BG" smtClean="0"/>
              <a:t>17.11.2024 г.</a:t>
            </a:fld>
            <a:endParaRPr lang="bg-BG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0A4C-964D-4025-B27A-BBAF6370D95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19988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6FBA-1C75-4745-89FE-1276E8AB5631}" type="datetimeFigureOut">
              <a:rPr lang="bg-BG" smtClean="0"/>
              <a:t>17.11.2024 г.</a:t>
            </a:fld>
            <a:endParaRPr lang="bg-BG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0A4C-964D-4025-B27A-BBAF6370D95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58461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6FBA-1C75-4745-89FE-1276E8AB5631}" type="datetimeFigureOut">
              <a:rPr lang="bg-BG" smtClean="0"/>
              <a:t>17.11.2024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0A4C-964D-4025-B27A-BBAF6370D95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21341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6FBA-1C75-4745-89FE-1276E8AB5631}" type="datetimeFigureOut">
              <a:rPr lang="bg-BG" smtClean="0"/>
              <a:t>17.11.2024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0A4C-964D-4025-B27A-BBAF6370D95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91858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6FBA-1C75-4745-89FE-1276E8AB5631}" type="datetimeFigureOut">
              <a:rPr lang="bg-BG" smtClean="0"/>
              <a:t>17.11.2024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0A4C-964D-4025-B27A-BBAF6370D95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51291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6FBA-1C75-4745-89FE-1276E8AB5631}" type="datetimeFigureOut">
              <a:rPr lang="bg-BG" smtClean="0"/>
              <a:t>17.11.2024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0A4C-964D-4025-B27A-BBAF6370D95F}" type="slidenum">
              <a:rPr lang="bg-BG" smtClean="0"/>
              <a:t>‹#›</a:t>
            </a:fld>
            <a:endParaRPr lang="bg-BG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2071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6FBA-1C75-4745-89FE-1276E8AB5631}" type="datetimeFigureOut">
              <a:rPr lang="bg-BG" smtClean="0"/>
              <a:t>17.11.2024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0A4C-964D-4025-B27A-BBAF6370D95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305940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6FBA-1C75-4745-89FE-1276E8AB5631}" type="datetimeFigureOut">
              <a:rPr lang="bg-BG" smtClean="0"/>
              <a:t>17.11.2024 г.</a:t>
            </a:fld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0A4C-964D-4025-B27A-BBAF6370D95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21910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 с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6FBA-1C75-4745-89FE-1276E8AB5631}" type="datetimeFigureOut">
              <a:rPr lang="bg-BG" smtClean="0"/>
              <a:t>17.11.2024 г.</a:t>
            </a:fld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0A4C-964D-4025-B27A-BBAF6370D95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445191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6FBA-1C75-4745-89FE-1276E8AB5631}" type="datetimeFigureOut">
              <a:rPr lang="bg-BG" smtClean="0"/>
              <a:t>17.11.2024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0A4C-964D-4025-B27A-BBAF6370D95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96787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6FBA-1C75-4745-89FE-1276E8AB5631}" type="datetimeFigureOut">
              <a:rPr lang="bg-BG" smtClean="0"/>
              <a:t>17.11.2024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70A4C-964D-4025-B27A-BBAF6370D95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12893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5606FBA-1C75-4745-89FE-1276E8AB5631}" type="datetimeFigureOut">
              <a:rPr lang="bg-BG" smtClean="0"/>
              <a:t>17.11.2024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70A4C-964D-4025-B27A-BBAF6370D95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634520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3F36ED6-3C87-44E2-90A4-E550E4F63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193339" cy="1928532"/>
          </a:xfrm>
        </p:spPr>
        <p:txBody>
          <a:bodyPr/>
          <a:lstStyle/>
          <a:p>
            <a:pPr algn="ctr"/>
            <a:r>
              <a:rPr lang="bg-BG" dirty="0">
                <a:solidFill>
                  <a:srgbClr val="FFFF00"/>
                </a:solidFill>
                <a:latin typeface="Arial Black" panose="020B0A04020102020204" pitchFamily="34" charset="0"/>
              </a:rPr>
              <a:t>БЕЗОПАСНОСТ </a:t>
            </a:r>
            <a:br>
              <a:rPr lang="bg-BG" dirty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bg-BG" dirty="0">
                <a:solidFill>
                  <a:srgbClr val="FFFF00"/>
                </a:solidFill>
                <a:latin typeface="Arial Black" panose="020B0A04020102020204" pitchFamily="34" charset="0"/>
              </a:rPr>
              <a:t>НА ДВИЖЕНИЕТО ПО ПЪТИЩАТА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E0A4E954-18B0-41A9-91D8-431BC4D7D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176" y="2381250"/>
            <a:ext cx="11610974" cy="3867149"/>
          </a:xfrm>
        </p:spPr>
        <p:txBody>
          <a:bodyPr/>
          <a:lstStyle/>
          <a:p>
            <a:endParaRPr lang="ru-RU" dirty="0">
              <a:solidFill>
                <a:schemeClr val="accent3"/>
              </a:solidFill>
              <a:latin typeface="Arial Black" panose="020B0A04020102020204" pitchFamily="34" charset="0"/>
            </a:endParaRPr>
          </a:p>
          <a:p>
            <a:pPr algn="just"/>
            <a:r>
              <a:rPr lang="ru-RU" sz="3600" dirty="0">
                <a:solidFill>
                  <a:schemeClr val="accent3"/>
                </a:solidFill>
                <a:latin typeface="Arial Black" panose="020B0A04020102020204" pitchFamily="34" charset="0"/>
              </a:rPr>
              <a:t>РОЛЯТА И МЯСТОТО НА РОДИТЕЛИТЕ ВЪВ ВЪЗПИТАНИЕТО И ОБУЧЕНИЕТО НА ДЕЦАТА КАТО УЧАСТНИЦИ В ПЪТНОТО ДВИЖЕНИЕ</a:t>
            </a:r>
            <a:endParaRPr lang="bg-BG" sz="3600" dirty="0">
              <a:solidFill>
                <a:schemeClr val="accent3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323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A9B67EE-CBA2-4D74-B9D8-7E99BDEFA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333376"/>
            <a:ext cx="8825659" cy="1114424"/>
          </a:xfrm>
        </p:spPr>
        <p:txBody>
          <a:bodyPr/>
          <a:lstStyle/>
          <a:p>
            <a:r>
              <a:rPr lang="bg-BG" dirty="0">
                <a:solidFill>
                  <a:srgbClr val="FFFF00"/>
                </a:solidFill>
                <a:latin typeface="Arial Black" panose="020B0A04020102020204" pitchFamily="34" charset="0"/>
              </a:rPr>
              <a:t>Уважаеми родители, 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723265EB-A3E0-43B8-8306-947DAC5F4A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7175" y="1285875"/>
            <a:ext cx="11658599" cy="5238749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FFC000"/>
                </a:solidFill>
                <a:latin typeface="Arial Black" panose="020B0A04020102020204" pitchFamily="34" charset="0"/>
              </a:rPr>
              <a:t>БЕЗОПАСНОСТТА НА ДЕЦАТА Е ПРЕДИЗВИКАТЕЛСТВО, С КОЕТО ЕЖЕДНЕВНО СЕ  СБЛЪСКВАМЕ. </a:t>
            </a:r>
          </a:p>
          <a:p>
            <a:endParaRPr lang="ru-RU" sz="2800" dirty="0">
              <a:solidFill>
                <a:srgbClr val="FFC000"/>
              </a:solidFill>
              <a:latin typeface="Arial Black" panose="020B0A04020102020204" pitchFamily="34" charset="0"/>
            </a:endParaRPr>
          </a:p>
          <a:p>
            <a:r>
              <a:rPr lang="ru-RU" sz="2800" dirty="0">
                <a:solidFill>
                  <a:srgbClr val="FFC000"/>
                </a:solidFill>
                <a:latin typeface="Arial Black" panose="020B0A04020102020204" pitchFamily="34" charset="0"/>
              </a:rPr>
              <a:t>В ТОЗИ ЗАБЪРЗАН И НАТОВАРЕН СВЯТ, В КОИТО ЖИВЕЕМ, НАША ОТГОВОРНОСТ Е ДА ПОДГОТВИМ ДЕЦАТА СИ ЗА БЕЗОПАСНО ПРИДВИЖВАНЕ. </a:t>
            </a:r>
          </a:p>
          <a:p>
            <a:endParaRPr lang="ru-RU" sz="2800" dirty="0">
              <a:solidFill>
                <a:srgbClr val="FFC000"/>
              </a:solidFill>
              <a:latin typeface="Arial Black" panose="020B0A04020102020204" pitchFamily="34" charset="0"/>
            </a:endParaRPr>
          </a:p>
          <a:p>
            <a:r>
              <a:rPr lang="ru-RU" sz="2800" dirty="0">
                <a:solidFill>
                  <a:srgbClr val="FFC000"/>
                </a:solidFill>
                <a:latin typeface="Arial Black" panose="020B0A04020102020204" pitchFamily="34" charset="0"/>
              </a:rPr>
              <a:t>ЕТО ЗАЩО, ДОКАТО ДЕЦАТА РАСТАТ, АНГАЖИМЕНТ НА ЦЯЛОТО ОБЩЕСТВО Е ДА ИМ ПОКАЖЕ КОЛКО Е ВАЖНА ЗА ТЯХНОТО БЛАГОПОЛУЧИЕ Е БЕЗОПАСНОСТТА НА ПЪТЯ.</a:t>
            </a:r>
          </a:p>
        </p:txBody>
      </p:sp>
    </p:spTree>
    <p:extLst>
      <p:ext uri="{BB962C8B-B14F-4D97-AF65-F5344CB8AC3E}">
        <p14:creationId xmlns:p14="http://schemas.microsoft.com/office/powerpoint/2010/main" val="3674367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2803EBC-DCE0-4701-A7FC-DD0094659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6" y="180976"/>
            <a:ext cx="9151938" cy="1039244"/>
          </a:xfrm>
        </p:spPr>
        <p:txBody>
          <a:bodyPr/>
          <a:lstStyle/>
          <a:p>
            <a:pPr algn="ctr"/>
            <a:r>
              <a:rPr lang="bg-BG" sz="6000" dirty="0">
                <a:solidFill>
                  <a:srgbClr val="FF0000"/>
                </a:solidFill>
                <a:latin typeface="Arial Black" panose="020B0A04020102020204" pitchFamily="34" charset="0"/>
              </a:rPr>
              <a:t>ВНИМАНИЕ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86254E9A-C304-4141-9F4E-B1C957F1C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6250" y="2505075"/>
            <a:ext cx="11506200" cy="3132706"/>
          </a:xfrm>
        </p:spPr>
        <p:txBody>
          <a:bodyPr>
            <a:noAutofit/>
          </a:bodyPr>
          <a:lstStyle/>
          <a:p>
            <a:r>
              <a:rPr lang="ru-RU" sz="4400" dirty="0">
                <a:solidFill>
                  <a:srgbClr val="FFFF00"/>
                </a:solidFill>
                <a:latin typeface="Arial Black" panose="020B0A04020102020204" pitchFamily="34" charset="0"/>
              </a:rPr>
              <a:t>От РАННА ВЪЗРАСТ ДЕЦАТА   ПОДРЪЖАВАТ И ИМИТИРАТ ПОВЕДЕНИЕТО НА ВЪЗРАСТНИТЕ, НАЙ-ВЕЧЕ НА СВОИТЕ РОДИТЕЛИ.  </a:t>
            </a:r>
            <a:endParaRPr lang="bg-BG" sz="44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018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084D9F8-E55B-408E-9078-519CAB174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219076"/>
            <a:ext cx="9404723" cy="1171574"/>
          </a:xfrm>
        </p:spPr>
        <p:txBody>
          <a:bodyPr/>
          <a:lstStyle/>
          <a:p>
            <a:pPr algn="ctr"/>
            <a:r>
              <a:rPr kumimoji="0" lang="bg-BG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ВНИМАНИЕ</a:t>
            </a:r>
            <a:endParaRPr lang="bg-BG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208B4EE2-036F-4ECE-A4BB-4E4BD66BF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6200" y="1390650"/>
            <a:ext cx="12268200" cy="4857749"/>
          </a:xfrm>
        </p:spPr>
        <p:txBody>
          <a:bodyPr>
            <a:normAutofit/>
          </a:bodyPr>
          <a:lstStyle/>
          <a:p>
            <a:r>
              <a:rPr lang="bg-BG" sz="3200" dirty="0">
                <a:solidFill>
                  <a:srgbClr val="FFFF00"/>
                </a:solidFill>
                <a:latin typeface="Arial Black" panose="020B0A04020102020204" pitchFamily="34" charset="0"/>
              </a:rPr>
              <a:t>ЕТО ЗАЩО, КАКТО В ПРЕДУЧИЛИЩНА ВЪЗРАСТ, ТАКА И ПРИ УЧЕНИЦИТЕ ОТ 1 ДО 8 КЛАС, РОДИТЕЛИТЕ И СЕМЕЙСТВОТО ИМАТ РЕШАВАЩА РОЛЯ И НОСЯТ СВОЯТА ОТГОВОРНОСТ В ПРОЦЕСА НА ВЪЗПИТАНИЕ НА ТРАНСПОРТНА КУЛТУРА И ФОРМИРАНЕ НА ПОЛОЖИТЕЛЕН СОЦИАЛЕН ОПИТ У СВОИТЕ ДЕЦА КАТО УЧАСТНИЦИ В ПЪТНОТО ДВИЖЕНИЕ.</a:t>
            </a:r>
          </a:p>
        </p:txBody>
      </p:sp>
    </p:spTree>
    <p:extLst>
      <p:ext uri="{BB962C8B-B14F-4D97-AF65-F5344CB8AC3E}">
        <p14:creationId xmlns:p14="http://schemas.microsoft.com/office/powerpoint/2010/main" val="2339221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115F9CD-1F2C-453A-9B30-5BCA23C3B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04800"/>
            <a:ext cx="11839576" cy="1619250"/>
          </a:xfrm>
        </p:spPr>
        <p:txBody>
          <a:bodyPr/>
          <a:lstStyle/>
          <a:p>
            <a:pPr algn="ctr">
              <a:spcAft>
                <a:spcPts val="800"/>
              </a:spcAft>
            </a:pPr>
            <a:r>
              <a:rPr lang="bg-BG" sz="4400" b="1" dirty="0">
                <a:solidFill>
                  <a:srgbClr val="FFFF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b="1" dirty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да направим така, </a:t>
            </a:r>
            <a:br>
              <a:rPr lang="bg-BG" b="1" dirty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b="1" dirty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че</a:t>
            </a:r>
            <a:r>
              <a:rPr lang="bg-BG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b="1" dirty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децата да спазват правилата</a:t>
            </a:r>
            <a:br>
              <a:rPr lang="bg-BG" b="1" dirty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bg-BG" b="1" dirty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b="1" dirty="0">
                <a:solidFill>
                  <a:srgbClr val="FF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bg-BG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bg-BG" sz="3600" dirty="0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48E552CC-1180-4E1F-B56C-1D22EA50B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" y="1924050"/>
            <a:ext cx="12192000" cy="4933950"/>
          </a:xfrm>
        </p:spPr>
        <p:txBody>
          <a:bodyPr>
            <a:normAutofit/>
          </a:bodyPr>
          <a:lstStyle/>
          <a:p>
            <a:pPr algn="ctr"/>
            <a:r>
              <a:rPr kumimoji="0" lang="bg-BG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highlight>
                  <a:srgbClr val="FFFF00"/>
                </a:highlight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Децата се адаптират към света на възрастните по пътя на подражанието.</a:t>
            </a:r>
          </a:p>
          <a:p>
            <a:pPr algn="ctr"/>
            <a:r>
              <a:rPr kumimoji="0" lang="bg-BG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highlight>
                  <a:srgbClr val="00FF00"/>
                </a:highlight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kumimoji="0" lang="bg-BG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ДА ДАДЕМ НА ДЕЦАТА     </a:t>
            </a:r>
          </a:p>
          <a:p>
            <a:pPr algn="ctr"/>
            <a:r>
              <a:rPr kumimoji="0" lang="bg-BG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ДОБЪР ПРИМЕР!!!</a:t>
            </a:r>
            <a:endParaRPr lang="bg-BG" sz="4400" dirty="0">
              <a:solidFill>
                <a:srgbClr val="FF0000"/>
              </a:solidFill>
              <a:highlight>
                <a:srgbClr val="FFFF00"/>
              </a:highligh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020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E7B81BB-7C3A-460F-80FD-AC54FEBB31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76200"/>
            <a:ext cx="8825658" cy="1076325"/>
          </a:xfrm>
        </p:spPr>
        <p:txBody>
          <a:bodyPr/>
          <a:lstStyle/>
          <a:p>
            <a:pPr algn="ctr"/>
            <a:r>
              <a:rPr kumimoji="0" lang="bg-BG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ВНИМАНИЕ</a:t>
            </a:r>
            <a:endParaRPr lang="bg-BG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507DDAFF-D949-47BF-A1CD-13E977CFFC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5274" y="1828800"/>
            <a:ext cx="11896726" cy="4371974"/>
          </a:xfrm>
        </p:spPr>
        <p:txBody>
          <a:bodyPr>
            <a:noAutofit/>
          </a:bodyPr>
          <a:lstStyle/>
          <a:p>
            <a:r>
              <a:rPr lang="bg-BG" sz="3600" dirty="0">
                <a:solidFill>
                  <a:srgbClr val="FFFF00"/>
                </a:solidFill>
                <a:latin typeface="Arial Black" panose="020B0A04020102020204" pitchFamily="34" charset="0"/>
              </a:rPr>
              <a:t>ЗА ДА ПОСТИГНЕМ ПОЛОЖИТЕЛНИ РЕЗУЛТАТИ В ТОЗИ ПРОЦЕС МЕЖДУ СЕМЕЙСТВО И ДЕТСКА ГРАДИНА ТРЯБВА ДА ИМА НЕПРЕКЪСНАТА ВРЪЗКА И ИНФОРМИРАНОСТ НА ДВЕТЕ СТРАНИ ЗА ПОВЕДЕНИЕТО НА ДЕЦАТА И РОДИТЕЛИТЕ, КАТО УЧАСТНИЦИ В ПЪТНОТО ДВИЖЕНИЕ </a:t>
            </a:r>
          </a:p>
        </p:txBody>
      </p:sp>
    </p:spTree>
    <p:extLst>
      <p:ext uri="{BB962C8B-B14F-4D97-AF65-F5344CB8AC3E}">
        <p14:creationId xmlns:p14="http://schemas.microsoft.com/office/powerpoint/2010/main" val="1348596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26F75A7-D892-4C0E-B830-12A6252F8F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13755"/>
            <a:ext cx="12192000" cy="1626920"/>
          </a:xfrm>
        </p:spPr>
        <p:txBody>
          <a:bodyPr/>
          <a:lstStyle/>
          <a:p>
            <a:pPr algn="ctr"/>
            <a:r>
              <a:rPr lang="bg-BG" sz="5400" dirty="0">
                <a:solidFill>
                  <a:srgbClr val="FF0000"/>
                </a:solidFill>
                <a:latin typeface="Arial Black" panose="020B0A04020102020204" pitchFamily="34" charset="0"/>
              </a:rPr>
              <a:t>ВАЖНО</a:t>
            </a:r>
            <a:br>
              <a:rPr lang="bg-BG" sz="44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bg-BG" sz="4400" dirty="0">
                <a:solidFill>
                  <a:srgbClr val="FF0000"/>
                </a:solidFill>
                <a:latin typeface="Arial Black" panose="020B0A04020102020204" pitchFamily="34" charset="0"/>
              </a:rPr>
              <a:t>КОМУНИКАЦИЯ И СЪТРУДНИЧЕСТВО</a:t>
            </a:r>
            <a:endParaRPr lang="bg-BG" sz="4400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84A97901-FBD3-4010-8E58-5A7F7E99B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4385" y="1840675"/>
            <a:ext cx="11590316" cy="4714504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g-BG" sz="2800" dirty="0">
                <a:solidFill>
                  <a:srgbClr val="FFFF00"/>
                </a:solidFill>
                <a:latin typeface="Arial Black" panose="020B0A04020102020204" pitchFamily="34" charset="0"/>
              </a:rPr>
              <a:t>ПРОВЕЖДАНЕ НА РЕГУЛЯРНИ СРЕЩИ МЕЖДУ УЧИТЕЛИ И РОДИТЕЛИ ЗА ОБСЪЖДАНЕ НА НАБОЛЕЛИ ТЕМИ ПО БДП.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bg-BG" sz="2800" dirty="0">
                <a:solidFill>
                  <a:srgbClr val="FFFF00"/>
                </a:solidFill>
                <a:latin typeface="Arial Black" panose="020B0A04020102020204" pitchFamily="34" charset="0"/>
              </a:rPr>
              <a:t>ПАРТНЬОРСТВА С ВЪНШНИ ОРГАНИЗАЦИИ: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g-BG" sz="2800" dirty="0">
                <a:solidFill>
                  <a:srgbClr val="FFFF00"/>
                </a:solidFill>
                <a:latin typeface="Arial Black" panose="020B0A04020102020204" pitchFamily="34" charset="0"/>
              </a:rPr>
              <a:t> ПОЛИЦИЯ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g-BG" sz="2800" dirty="0">
                <a:solidFill>
                  <a:srgbClr val="FFFF00"/>
                </a:solidFill>
                <a:latin typeface="Arial Black" panose="020B0A04020102020204" pitchFamily="34" charset="0"/>
              </a:rPr>
              <a:t>СЛУЖБИТЕ ЗА ПОЖАРНА БЕЗОПАСНОСТ И ЗАЩИТА НА НАСЕЛЕНИЕТО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g-BG" sz="2800" dirty="0">
                <a:solidFill>
                  <a:srgbClr val="FFFF00"/>
                </a:solidFill>
                <a:latin typeface="Arial Black" panose="020B0A04020102020204" pitchFamily="34" charset="0"/>
              </a:rPr>
              <a:t>ДАБДП И ДРУГИ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bg-BG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061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26F75A7-D892-4C0E-B830-12A6252F8F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13755"/>
            <a:ext cx="12192000" cy="1626920"/>
          </a:xfrm>
        </p:spPr>
        <p:txBody>
          <a:bodyPr/>
          <a:lstStyle/>
          <a:p>
            <a:pPr algn="ctr"/>
            <a:r>
              <a:rPr lang="bg-BG" sz="5400" dirty="0">
                <a:solidFill>
                  <a:srgbClr val="FF0000"/>
                </a:solidFill>
                <a:latin typeface="Arial Black" panose="020B0A04020102020204" pitchFamily="34" charset="0"/>
              </a:rPr>
              <a:t>ВАЖНО</a:t>
            </a:r>
            <a:br>
              <a:rPr lang="bg-BG" sz="44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bg-BG" sz="4400" dirty="0">
                <a:solidFill>
                  <a:srgbClr val="FF0000"/>
                </a:solidFill>
                <a:latin typeface="Arial Black" panose="020B0A04020102020204" pitchFamily="34" charset="0"/>
              </a:rPr>
              <a:t>КОМУНИКАЦИЯ И СЪТРУДНИЧЕСТВО</a:t>
            </a:r>
            <a:endParaRPr lang="bg-BG" sz="4400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84A97901-FBD3-4010-8E58-5A7F7E99B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4385" y="1840675"/>
            <a:ext cx="11590316" cy="4714504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g-BG" sz="2800" dirty="0">
                <a:solidFill>
                  <a:srgbClr val="FFFF00"/>
                </a:solidFill>
                <a:latin typeface="Arial Black" panose="020B0A04020102020204" pitchFamily="34" charset="0"/>
              </a:rPr>
              <a:t>СЪТРУДНИЧЕСТВО С МЕСТНИТЕ ВЛАСТИ</a:t>
            </a:r>
          </a:p>
          <a:p>
            <a:endParaRPr lang="bg-BG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g-BG" sz="2800" dirty="0">
                <a:solidFill>
                  <a:srgbClr val="FFFF00"/>
                </a:solidFill>
                <a:latin typeface="Arial Black" panose="020B0A04020102020204" pitchFamily="34" charset="0"/>
              </a:rPr>
              <a:t>ОБЩИНА ДОЛНИ ЧИФЛИК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g-BG" sz="2800" dirty="0">
                <a:solidFill>
                  <a:srgbClr val="FFFF00"/>
                </a:solidFill>
                <a:latin typeface="Arial Black" panose="020B0A04020102020204" pitchFamily="34" charset="0"/>
              </a:rPr>
              <a:t>КМЕТСТВО ГРОЗДЬОВО</a:t>
            </a:r>
          </a:p>
          <a:p>
            <a:endParaRPr lang="bg-BG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r>
              <a:rPr lang="bg-BG" sz="2800" dirty="0">
                <a:solidFill>
                  <a:srgbClr val="FFFF00"/>
                </a:solidFill>
                <a:latin typeface="Arial Black" panose="020B0A04020102020204" pitchFamily="34" charset="0"/>
              </a:rPr>
              <a:t>ЗА ОБЕЗОПАСЯВАНЕ НА РАЙОНА НА ДЕТСКАТА ГРАДИНА И УЧИЛИЩЕТО</a:t>
            </a:r>
          </a:p>
        </p:txBody>
      </p:sp>
    </p:spTree>
    <p:extLst>
      <p:ext uri="{BB962C8B-B14F-4D97-AF65-F5344CB8AC3E}">
        <p14:creationId xmlns:p14="http://schemas.microsoft.com/office/powerpoint/2010/main" val="927674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F39BDD5-6C8B-484C-8C7B-752164962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04" y="213756"/>
            <a:ext cx="10545288" cy="1330036"/>
          </a:xfrm>
        </p:spPr>
        <p:txBody>
          <a:bodyPr/>
          <a:lstStyle/>
          <a:p>
            <a:r>
              <a:rPr lang="bg-BG" sz="4800" dirty="0">
                <a:solidFill>
                  <a:srgbClr val="FF0000"/>
                </a:solidFill>
                <a:latin typeface="Arial Black" panose="020B0A04020102020204" pitchFamily="34" charset="0"/>
              </a:rPr>
              <a:t>Взаимодействия: инициативи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E3AE437-7062-4944-8487-03286D801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03" y="1056904"/>
            <a:ext cx="12096997" cy="5676405"/>
          </a:xfrm>
        </p:spPr>
        <p:txBody>
          <a:bodyPr>
            <a:normAutofit fontScale="92500" lnSpcReduction="10000"/>
          </a:bodyPr>
          <a:lstStyle/>
          <a:p>
            <a:endParaRPr lang="ru-RU"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r>
              <a:rPr lang="ru-RU" sz="2800" dirty="0">
                <a:solidFill>
                  <a:srgbClr val="FFFF00"/>
                </a:solidFill>
                <a:latin typeface="Arial Black" panose="020B0A04020102020204" pitchFamily="34" charset="0"/>
              </a:rPr>
              <a:t>АКТИВНО УЧАСТИЕ НА РОДИТЕЛИ И УЧИТЕЛИ В КАМПАНИИ НА ДАБДП</a:t>
            </a:r>
          </a:p>
          <a:p>
            <a:r>
              <a:rPr lang="ru-RU" sz="2800" dirty="0">
                <a:solidFill>
                  <a:srgbClr val="FFFF00"/>
                </a:solidFill>
                <a:latin typeface="Arial Black" panose="020B0A04020102020204" pitchFamily="34" charset="0"/>
              </a:rPr>
              <a:t>АКТИВНО УЧАСТИЕ НА РОДИТЕЛИТЕ В ИНИЦИАТИВИ НА ДЕТСКАТА ГРАДИНА</a:t>
            </a:r>
          </a:p>
          <a:p>
            <a:r>
              <a:rPr lang="ru-RU" sz="2800" dirty="0">
                <a:solidFill>
                  <a:srgbClr val="FFFF00"/>
                </a:solidFill>
                <a:latin typeface="Arial Black" panose="020B0A04020102020204" pitchFamily="34" charset="0"/>
              </a:rPr>
              <a:t>СЪВМЕСТНИ ДЕЙНОСТИ ЗА НАБАВЯНЕ НА РЕКВИЗИТ ЗА ВЪНШНАТА ПЛОЩАДКА – ТРОТИНЕТКИ, ВЕЛОСИПЕДИ И ДР.</a:t>
            </a:r>
          </a:p>
          <a:p>
            <a:r>
              <a:rPr lang="ru-RU" sz="2800" dirty="0">
                <a:solidFill>
                  <a:srgbClr val="FFFF00"/>
                </a:solidFill>
                <a:latin typeface="Arial Black" panose="020B0A04020102020204" pitchFamily="34" charset="0"/>
              </a:rPr>
              <a:t>ИНФОРМАЦИОННИ КАМПАНИИ И ОБУЧЕНИЯ: ОРГАНИЗИРАНЕ НА СЕМИНАРИ И РАБОТИЛНИЦИ ЗА РОДИТЕЛИ, КЪДЕТО ДА СЕ ОБСЪЖДА БДП</a:t>
            </a:r>
          </a:p>
          <a:p>
            <a:r>
              <a:rPr lang="ru-RU" sz="2800" dirty="0">
                <a:solidFill>
                  <a:srgbClr val="FFFF00"/>
                </a:solidFill>
                <a:latin typeface="Arial Black" panose="020B0A04020102020204" pitchFamily="34" charset="0"/>
              </a:rPr>
              <a:t>ПОДГОТОВКА НА МАТЕРИАЛИ ПО ТЕМАТА, КОИТО РОДИТЕЛИТЕ МОГАТ ДА РАЗГЛЕЖДАТ И ОБСЪЖДАТ С ДЕЦАТА СИ.</a:t>
            </a:r>
          </a:p>
        </p:txBody>
      </p:sp>
    </p:spTree>
    <p:extLst>
      <p:ext uri="{BB962C8B-B14F-4D97-AF65-F5344CB8AC3E}">
        <p14:creationId xmlns:p14="http://schemas.microsoft.com/office/powerpoint/2010/main" val="1485073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F4D3A71-1B90-4346-BE4E-754BC18519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150" y="609600"/>
            <a:ext cx="10763249" cy="2419351"/>
          </a:xfrm>
        </p:spPr>
        <p:txBody>
          <a:bodyPr/>
          <a:lstStyle/>
          <a:p>
            <a:pPr algn="ctr"/>
            <a:r>
              <a:rPr lang="bg-BG" dirty="0">
                <a:solidFill>
                  <a:srgbClr val="FFFF00"/>
                </a:solidFill>
                <a:latin typeface="Arial Black" panose="020B0A04020102020204" pitchFamily="34" charset="0"/>
              </a:rPr>
              <a:t>БЛАГОДАРЯ ВИ</a:t>
            </a:r>
            <a:br>
              <a:rPr lang="bg-BG" dirty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bg-BG" dirty="0">
                <a:solidFill>
                  <a:srgbClr val="FFFF00"/>
                </a:solidFill>
                <a:latin typeface="Arial Black" panose="020B0A04020102020204" pitchFamily="34" charset="0"/>
              </a:rPr>
              <a:t> ЗА ВНИМАНИЕТО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B89CA3C1-9210-4F5E-A775-4B941BC96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874" y="3600449"/>
            <a:ext cx="11896725" cy="3095625"/>
          </a:xfrm>
        </p:spPr>
        <p:txBody>
          <a:bodyPr>
            <a:normAutofit/>
          </a:bodyPr>
          <a:lstStyle/>
          <a:p>
            <a:pPr algn="ctr"/>
            <a:r>
              <a:rPr lang="bg-BG" sz="4000" dirty="0">
                <a:solidFill>
                  <a:srgbClr val="FFFF00"/>
                </a:solidFill>
                <a:latin typeface="Arial Black" panose="020B0A04020102020204" pitchFamily="34" charset="0"/>
              </a:rPr>
              <a:t>За вас ИЗГОТВИ </a:t>
            </a:r>
          </a:p>
          <a:p>
            <a:pPr algn="ctr"/>
            <a:endParaRPr lang="bg-BG" sz="4000"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bg-BG" sz="4000" dirty="0">
                <a:solidFill>
                  <a:srgbClr val="FFFF00"/>
                </a:solidFill>
                <a:latin typeface="Arial Black" panose="020B0A04020102020204" pitchFamily="34" charset="0"/>
              </a:rPr>
              <a:t>Яна </a:t>
            </a:r>
            <a:r>
              <a:rPr lang="bg-BG" sz="4000" dirty="0" err="1">
                <a:solidFill>
                  <a:srgbClr val="FFFF00"/>
                </a:solidFill>
                <a:latin typeface="Arial Black" panose="020B0A04020102020204" pitchFamily="34" charset="0"/>
              </a:rPr>
              <a:t>хараланова</a:t>
            </a:r>
            <a:r>
              <a:rPr lang="bg-BG" sz="4000" dirty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bg-BG" sz="4000" dirty="0">
                <a:solidFill>
                  <a:srgbClr val="FFFF00"/>
                </a:solidFill>
                <a:latin typeface="Arial Black" panose="020B0A04020102020204" pitchFamily="34" charset="0"/>
              </a:rPr>
              <a:t> Директор на д г „ щурче“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41550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Йон">
  <a:themeElements>
    <a:clrScheme name="Й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Й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Й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151</TotalTime>
  <Words>381</Words>
  <Application>Microsoft Office PowerPoint</Application>
  <PresentationFormat>Широк екран</PresentationFormat>
  <Paragraphs>45</Paragraphs>
  <Slides>10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8" baseType="lpstr">
      <vt:lpstr>Arial</vt:lpstr>
      <vt:lpstr>Arial Black</vt:lpstr>
      <vt:lpstr>Calibri</vt:lpstr>
      <vt:lpstr>Century Gothic</vt:lpstr>
      <vt:lpstr>Verdana</vt:lpstr>
      <vt:lpstr>Wingdings</vt:lpstr>
      <vt:lpstr>Wingdings 3</vt:lpstr>
      <vt:lpstr>Йон</vt:lpstr>
      <vt:lpstr>БЕЗОПАСНОСТ  НА ДВИЖЕНИЕТО ПО ПЪТИЩАТА</vt:lpstr>
      <vt:lpstr>Уважаеми родители, </vt:lpstr>
      <vt:lpstr>ВНИМАНИЕ</vt:lpstr>
      <vt:lpstr>ВНИМАНИЕ</vt:lpstr>
      <vt:lpstr> Как да направим така,   че децата да спазват правилата    </vt:lpstr>
      <vt:lpstr>ВНИМАНИЕ</vt:lpstr>
      <vt:lpstr>ВАЖНО КОМУНИКАЦИЯ И СЪТРУДНИЧЕСТВО</vt:lpstr>
      <vt:lpstr>ВАЖНО КОМУНИКАЦИЯ И СЪТРУДНИЧЕСТВО</vt:lpstr>
      <vt:lpstr>Взаимодействия: инициативи</vt:lpstr>
      <vt:lpstr>БЛАГОДАРЯ ВИ  ЗА ВНИМАНИЕТО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Уважаеми родители,  Безопасността на децата от всички възрасти е предизвикателство, което срещаме ежедневно и навсякъде. В свят, в който движението става все по-натоварено, наша отговорност е децата да бъдат добре подготвени за безопасно придвижване. Ето защо, докато те растат и изследват света, ангажимент на цялото общество е да им покаже колко важна за тяхното благополучие е безопасността на пътя.</dc:title>
  <dc:creator>400296: ДГ "Щурче" - Гроздьово</dc:creator>
  <cp:lastModifiedBy>400296: ДГ "Щурче" - Гроздьово</cp:lastModifiedBy>
  <cp:revision>18</cp:revision>
  <dcterms:created xsi:type="dcterms:W3CDTF">2024-11-17T08:48:28Z</dcterms:created>
  <dcterms:modified xsi:type="dcterms:W3CDTF">2024-11-17T11:20:17Z</dcterms:modified>
</cp:coreProperties>
</file>